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6" Type="http://schemas.microsoft.com/office/2020/02/relationships/classificationlabels" Target="docMetadata/LabelInfo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3"/>
  </p:sldMasterIdLst>
  <p:notesMasterIdLst>
    <p:notesMasterId r:id="rId9"/>
  </p:notesMasterIdLst>
  <p:sldIdLst>
    <p:sldId id="7761370" r:id="rId4"/>
    <p:sldId id="7761333" r:id="rId5"/>
    <p:sldId id="7761372" r:id="rId6"/>
    <p:sldId id="7761374" r:id="rId7"/>
    <p:sldId id="7761375" r:id="rId8"/>
  </p:sldIdLst>
  <p:sldSz cx="12192000" cy="6858000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1BFC0D0B-A878-83CB-23E6-2120E9853F48}" name="HANNETON Vincent" initials="HV" userId="S::vincent.hanneton@edf.fr::7dac2bd1-1dff-4e4c-a8f9-4e4420fb640b" providerId="AD"/>
  <p188:author id="{EDDD146B-504A-A633-3252-1C6A3288D98C}" name="EDF SEI HV" initials="HV" userId="EDF SEI HV" providerId="None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8DB990"/>
    <a:srgbClr val="8995BD"/>
    <a:srgbClr val="001A70"/>
    <a:srgbClr val="B9B9B9"/>
    <a:srgbClr val="FFFFFF"/>
    <a:srgbClr val="0F2778"/>
    <a:srgbClr val="EEEEEE"/>
    <a:srgbClr val="E7F3FF"/>
    <a:srgbClr val="1089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9392" autoAdjust="0"/>
    <p:restoredTop sz="95354" autoAdjust="0"/>
  </p:normalViewPr>
  <p:slideViewPr>
    <p:cSldViewPr snapToGrid="0">
      <p:cViewPr varScale="1">
        <p:scale>
          <a:sx n="124" d="100"/>
          <a:sy n="124" d="100"/>
        </p:scale>
        <p:origin x="390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tableStyles" Target="tableStyles.xml"/><Relationship Id="rId3" Type="http://schemas.openxmlformats.org/officeDocument/2006/relationships/slideMaster" Target="slideMasters/slideMaster1.xml"/><Relationship Id="rId7" Type="http://schemas.openxmlformats.org/officeDocument/2006/relationships/slide" Target="slides/slide4.xml"/><Relationship Id="rId12" Type="http://schemas.openxmlformats.org/officeDocument/2006/relationships/theme" Target="theme/theme1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3.xml"/><Relationship Id="rId11" Type="http://schemas.openxmlformats.org/officeDocument/2006/relationships/viewProps" Target="viewProps.xml"/><Relationship Id="rId5" Type="http://schemas.openxmlformats.org/officeDocument/2006/relationships/slide" Target="slides/slide2.xml"/><Relationship Id="rId10" Type="http://schemas.openxmlformats.org/officeDocument/2006/relationships/presProps" Target="presProps.xml"/><Relationship Id="rId4" Type="http://schemas.openxmlformats.org/officeDocument/2006/relationships/slide" Target="slides/slide1.xml"/><Relationship Id="rId9" Type="http://schemas.openxmlformats.org/officeDocument/2006/relationships/notesMaster" Target="notesMasters/notesMaster1.xml"/><Relationship Id="rId14" Type="http://schemas.microsoft.com/office/2018/10/relationships/authors" Target="author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FBEA551-0F7F-45C6-9F1D-A7F17D74D492}" type="datetimeFigureOut">
              <a:rPr lang="fr-FR" smtClean="0"/>
              <a:t>27/06/2025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not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3044DF7-56B9-4028-A775-E49BE2B24277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23507285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/>
              <a:t>DR</a:t>
            </a:r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3684B16-EBD0-422C-A01E-DDE34F7DEE7D}" type="slidenum">
              <a:rPr lang="fr-FR" smtClean="0"/>
              <a:t>1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37794194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/>
              <a:t>DR</a:t>
            </a:r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3684B16-EBD0-422C-A01E-DDE34F7DEE7D}" type="slidenum">
              <a:rPr lang="fr-FR" smtClean="0"/>
              <a:t>3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89398637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/>
              <a:t>DR</a:t>
            </a:r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3684B16-EBD0-422C-A01E-DDE34F7DEE7D}" type="slidenum">
              <a:rPr lang="fr-FR" smtClean="0"/>
              <a:t>4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7913953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/>
              <a:t>DR</a:t>
            </a:r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3684B16-EBD0-422C-A01E-DDE34F7DEE7D}" type="slidenum">
              <a:rPr lang="fr-FR" smtClean="0"/>
              <a:t>5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12537573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re_0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 5" descr="Une image contenant arbre, montagne, plein air, forêt&#10;&#10;Description générée automatiquement">
            <a:extLst>
              <a:ext uri="{FF2B5EF4-FFF2-40B4-BE49-F238E27FC236}">
                <a16:creationId xmlns:a16="http://schemas.microsoft.com/office/drawing/2014/main" id="{61C1636C-F5B0-6F55-C8A5-7616CB709A60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92000" cy="6872138"/>
          </a:xfrm>
          <a:prstGeom prst="rect">
            <a:avLst/>
          </a:prstGeom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C132FD19-4377-D54D-84E2-F3D7425A112B}"/>
              </a:ext>
            </a:extLst>
          </p:cNvPr>
          <p:cNvSpPr/>
          <p:nvPr/>
        </p:nvSpPr>
        <p:spPr>
          <a:xfrm>
            <a:off x="768841" y="1176940"/>
            <a:ext cx="5040000" cy="1677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solidFill>
                <a:prstClr val="white"/>
              </a:solidFill>
            </a:endParaRPr>
          </a:p>
        </p:txBody>
      </p:sp>
      <p:pic>
        <p:nvPicPr>
          <p:cNvPr id="8" name="Image 7">
            <a:extLst>
              <a:ext uri="{FF2B5EF4-FFF2-40B4-BE49-F238E27FC236}">
                <a16:creationId xmlns:a16="http://schemas.microsoft.com/office/drawing/2014/main" id="{F2EA3CDB-558B-BB4C-92FA-BC2CD477F86C}"/>
              </a:ext>
            </a:extLst>
          </p:cNvPr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66395" y="1458232"/>
            <a:ext cx="2160000" cy="1251277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127899A6-6170-234E-890C-DF8F5B900811}"/>
              </a:ext>
            </a:extLst>
          </p:cNvPr>
          <p:cNvSpPr/>
          <p:nvPr/>
        </p:nvSpPr>
        <p:spPr>
          <a:xfrm>
            <a:off x="768840" y="2852740"/>
            <a:ext cx="5040001" cy="3358800"/>
          </a:xfrm>
          <a:prstGeom prst="rect">
            <a:avLst/>
          </a:prstGeom>
          <a:solidFill>
            <a:srgbClr val="1089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solidFill>
                <a:prstClr val="white"/>
              </a:solidFill>
            </a:endParaRPr>
          </a:p>
        </p:txBody>
      </p:sp>
      <p:sp>
        <p:nvSpPr>
          <p:cNvPr id="11" name="Espace réservé du texte 10">
            <a:extLst>
              <a:ext uri="{FF2B5EF4-FFF2-40B4-BE49-F238E27FC236}">
                <a16:creationId xmlns:a16="http://schemas.microsoft.com/office/drawing/2014/main" id="{77D19DD4-617D-DF41-BF17-DB206495B118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768840" y="2852740"/>
            <a:ext cx="5038725" cy="2160000"/>
          </a:xfrm>
        </p:spPr>
        <p:txBody>
          <a:bodyPr lIns="540000" tIns="540000" rIns="540000" bIns="0"/>
          <a:lstStyle>
            <a:lvl1pPr marL="46038" indent="0">
              <a:tabLst/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fr-FR" dirty="0"/>
              <a:t>Cliquez pour modifier le titre du document</a:t>
            </a:r>
          </a:p>
        </p:txBody>
      </p:sp>
      <p:sp>
        <p:nvSpPr>
          <p:cNvPr id="16" name="Espace réservé du texte 3">
            <a:extLst>
              <a:ext uri="{FF2B5EF4-FFF2-40B4-BE49-F238E27FC236}">
                <a16:creationId xmlns:a16="http://schemas.microsoft.com/office/drawing/2014/main" id="{E89206AE-32A9-AA4D-8972-42F66C97DAB9}"/>
              </a:ext>
            </a:extLst>
          </p:cNvPr>
          <p:cNvSpPr>
            <a:spLocks noGrp="1"/>
          </p:cNvSpPr>
          <p:nvPr>
            <p:ph type="body" sz="half" idx="2" hasCustomPrompt="1"/>
          </p:nvPr>
        </p:nvSpPr>
        <p:spPr>
          <a:xfrm>
            <a:off x="768840" y="5012475"/>
            <a:ext cx="5038725" cy="1199331"/>
          </a:xfrm>
        </p:spPr>
        <p:txBody>
          <a:bodyPr lIns="540000" tIns="0" rIns="540000" bIns="0" anchor="ctr" anchorCtr="0"/>
          <a:lstStyle>
            <a:lvl1pPr marL="46038" indent="0">
              <a:buNone/>
              <a:tabLst/>
              <a:defRPr sz="1800">
                <a:solidFill>
                  <a:schemeClr val="bg1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 dirty="0"/>
              <a:t>Cliquez pour modifier le sous-titre du document</a:t>
            </a:r>
          </a:p>
        </p:txBody>
      </p:sp>
    </p:spTree>
    <p:extLst>
      <p:ext uri="{BB962C8B-B14F-4D97-AF65-F5344CB8AC3E}">
        <p14:creationId xmlns:p14="http://schemas.microsoft.com/office/powerpoint/2010/main" val="258012161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re 1">
            <a:extLst>
              <a:ext uri="{FF2B5EF4-FFF2-40B4-BE49-F238E27FC236}">
                <a16:creationId xmlns:a16="http://schemas.microsoft.com/office/drawing/2014/main" id="{ABEFDBFD-30CA-384E-B040-FA15205531FF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0" y="0"/>
            <a:ext cx="9673389" cy="1371600"/>
          </a:xfrm>
        </p:spPr>
        <p:txBody>
          <a:bodyPr lIns="360000" rIns="540000" anchor="ctr"/>
          <a:lstStyle>
            <a:lvl1pPr marL="365125" indent="-365125" algn="l">
              <a:buFont typeface="+mj-lt"/>
              <a:buAutoNum type="arabicPeriod"/>
              <a:tabLst/>
              <a:defRPr sz="3000" b="0" i="0">
                <a:solidFill>
                  <a:srgbClr val="1089FF"/>
                </a:solidFill>
                <a:latin typeface="Work Sans ExtraLight"/>
                <a:cs typeface="Work Sans ExtraLight"/>
              </a:defRPr>
            </a:lvl1pPr>
          </a:lstStyle>
          <a:p>
            <a:r>
              <a:rPr lang="fr-FR" dirty="0"/>
              <a:t>Cliquez pour ajouter un titre sur une ligne</a:t>
            </a:r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5B30222E-F0B9-3548-AAA2-1648E3B36260}"/>
              </a:ext>
            </a:extLst>
          </p:cNvPr>
          <p:cNvPicPr>
            <a:picLocks noChangeAspect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7512" y="6046256"/>
            <a:ext cx="1028700" cy="685800"/>
          </a:xfrm>
          <a:prstGeom prst="rect">
            <a:avLst/>
          </a:prstGeom>
        </p:spPr>
      </p:pic>
      <p:sp>
        <p:nvSpPr>
          <p:cNvPr id="2" name="Espace réservé du numéro de diapositive 1">
            <a:extLst>
              <a:ext uri="{FF2B5EF4-FFF2-40B4-BE49-F238E27FC236}">
                <a16:creationId xmlns:a16="http://schemas.microsoft.com/office/drawing/2014/main" id="{E529E65E-A125-B245-9F61-EEBBE2F17970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129A6E9-90CA-4236-9021-E6CE8269A853}" type="slidenum">
              <a:rPr lang="fr-FR" smtClean="0"/>
              <a:t>‹N°›</a:t>
            </a:fld>
            <a:endParaRPr lang="fr-FR"/>
          </a:p>
        </p:txBody>
      </p:sp>
      <p:sp>
        <p:nvSpPr>
          <p:cNvPr id="8" name="Espace réservé du texte 3"/>
          <p:cNvSpPr>
            <a:spLocks noGrp="1"/>
          </p:cNvSpPr>
          <p:nvPr>
            <p:ph type="body" sz="quarter" idx="11" hasCustomPrompt="1"/>
          </p:nvPr>
        </p:nvSpPr>
        <p:spPr>
          <a:xfrm>
            <a:off x="360363" y="1743075"/>
            <a:ext cx="11222372" cy="3946525"/>
          </a:xfrm>
        </p:spPr>
        <p:txBody>
          <a:bodyPr/>
          <a:lstStyle/>
          <a:p>
            <a:pPr lvl="0"/>
            <a:r>
              <a:rPr lang="fr-FR" dirty="0"/>
              <a:t>Cliquez pour entrer votre texte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6379874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0_Disposition personnalisé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Image 7">
            <a:extLst>
              <a:ext uri="{FF2B5EF4-FFF2-40B4-BE49-F238E27FC236}">
                <a16:creationId xmlns:a16="http://schemas.microsoft.com/office/drawing/2014/main" id="{D26079C7-EF80-40B2-A4D1-71351AF69872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7512" y="6046256"/>
            <a:ext cx="1028700" cy="685800"/>
          </a:xfrm>
          <a:prstGeom prst="rect">
            <a:avLst/>
          </a:prstGeom>
        </p:spPr>
      </p:pic>
      <p:sp>
        <p:nvSpPr>
          <p:cNvPr id="9" name="Espace réservé du numéro de diapositive 2">
            <a:extLst>
              <a:ext uri="{FF2B5EF4-FFF2-40B4-BE49-F238E27FC236}">
                <a16:creationId xmlns:a16="http://schemas.microsoft.com/office/drawing/2014/main" id="{81B55BBF-62B4-485B-BD4B-CB5517B32CD5}"/>
              </a:ext>
            </a:extLst>
          </p:cNvPr>
          <p:cNvSpPr txBox="1">
            <a:spLocks/>
          </p:cNvSpPr>
          <p:nvPr userDrawn="1"/>
        </p:nvSpPr>
        <p:spPr>
          <a:xfrm>
            <a:off x="9256720" y="6250657"/>
            <a:ext cx="2650436" cy="276999"/>
          </a:xfrm>
          <a:prstGeom prst="rect">
            <a:avLst/>
          </a:prstGeom>
        </p:spPr>
        <p:txBody>
          <a:bodyPr>
            <a:spAutoFit/>
          </a:bodyPr>
          <a:lstStyle>
            <a:defPPr>
              <a:defRPr lang="fr-FR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2EE3DB67-EEC3-864F-AA9B-084794469228}" type="slidenum">
              <a:rPr lang="fr-FR" sz="1200" smtClean="0">
                <a:latin typeface="Arial" panose="020B0604020202020204" pitchFamily="34" charset="0"/>
                <a:cs typeface="Arial" panose="020B0604020202020204" pitchFamily="34" charset="0"/>
              </a:rPr>
              <a:pPr algn="r"/>
              <a:t>‹N°›</a:t>
            </a:fld>
            <a:endParaRPr lang="fr-FR" sz="120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itre 1">
            <a:extLst>
              <a:ext uri="{FF2B5EF4-FFF2-40B4-BE49-F238E27FC236}">
                <a16:creationId xmlns:a16="http://schemas.microsoft.com/office/drawing/2014/main" id="{523912BD-A26D-4FB3-9AEE-0EE538EF89A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0" y="365125"/>
            <a:ext cx="11353800" cy="1325563"/>
          </a:xfrm>
        </p:spPr>
        <p:txBody>
          <a:bodyPr lIns="360000" rIns="540000" anchor="ctr"/>
          <a:lstStyle>
            <a:lvl1pPr marL="365125" indent="-365125" algn="l">
              <a:buFont typeface="+mj-lt"/>
              <a:buAutoNum type="arabicPeriod"/>
              <a:tabLst/>
              <a:defRPr sz="3000" b="0" i="0">
                <a:solidFill>
                  <a:srgbClr val="1089FF"/>
                </a:solidFill>
                <a:latin typeface="Work Sans ExtraLight Roman"/>
                <a:cs typeface="Work Sans ExtraLight Roman"/>
              </a:defRPr>
            </a:lvl1pPr>
          </a:lstStyle>
          <a:p>
            <a:r>
              <a:rPr lang="fr-FR">
                <a:latin typeface="Arial" panose="020B0604020202020204" pitchFamily="34" charset="0"/>
                <a:cs typeface="Arial" panose="020B0604020202020204" pitchFamily="34" charset="0"/>
              </a:rPr>
              <a:t>Ajoutez un titre sur une ligne</a:t>
            </a:r>
          </a:p>
        </p:txBody>
      </p:sp>
      <p:sp>
        <p:nvSpPr>
          <p:cNvPr id="11" name="Espace réservé du texte 10">
            <a:extLst>
              <a:ext uri="{FF2B5EF4-FFF2-40B4-BE49-F238E27FC236}">
                <a16:creationId xmlns:a16="http://schemas.microsoft.com/office/drawing/2014/main" id="{58C8FF06-6EB1-4CB3-BEBF-F632F0D56B18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849313" y="1690688"/>
            <a:ext cx="10504487" cy="3979862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pic>
        <p:nvPicPr>
          <p:cNvPr id="12" name="Image 11"/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435367" y="6192518"/>
            <a:ext cx="493546" cy="4956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6474449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>
            <a:extLst>
              <a:ext uri="{FF2B5EF4-FFF2-40B4-BE49-F238E27FC236}">
                <a16:creationId xmlns:a16="http://schemas.microsoft.com/office/drawing/2014/main" id="{D46A7644-1B2C-DE44-A87E-CADA47215C9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4329" y="365125"/>
            <a:ext cx="11447671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80C6785D-B0EF-FE40-89DA-250383D6217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384329" y="1825625"/>
            <a:ext cx="11447671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0E9FD577-500E-BC4B-810E-44F46429AEB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181564" y="6336127"/>
            <a:ext cx="2650436" cy="18256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  <a:latin typeface="Work Sans Regular Roman" pitchFamily="2" charset="77"/>
              </a:defRPr>
            </a:lvl1pPr>
          </a:lstStyle>
          <a:p>
            <a:fld id="{0129A6E9-90CA-4236-9021-E6CE8269A85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65096174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6" r:id="rId2"/>
    <p:sldLayoutId id="2147483686" r:id="rId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0" i="0" kern="1200" baseline="0">
          <a:solidFill>
            <a:srgbClr val="001A70"/>
          </a:solidFill>
          <a:latin typeface="Work Sans Light"/>
          <a:ea typeface="+mj-ea"/>
          <a:cs typeface="Work Sans Light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1000"/>
        </a:spcBef>
        <a:buFont typeface="Police système"/>
        <a:buNone/>
        <a:tabLst/>
        <a:defRPr sz="1600" b="0" i="0" u="none" kern="1200" baseline="0">
          <a:solidFill>
            <a:srgbClr val="001A70"/>
          </a:solidFill>
          <a:latin typeface="Work Sans Light"/>
          <a:ea typeface="+mn-ea"/>
          <a:cs typeface="Work Sans Light"/>
        </a:defRPr>
      </a:lvl1pPr>
      <a:lvl2pPr marL="539750" indent="-18415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tabLst/>
        <a:defRPr sz="1600" b="0" i="0" kern="1200" baseline="0">
          <a:solidFill>
            <a:srgbClr val="001A70"/>
          </a:solidFill>
          <a:latin typeface="Work Sans Light"/>
          <a:ea typeface="+mn-ea"/>
          <a:cs typeface="Work Sans Light"/>
        </a:defRPr>
      </a:lvl2pPr>
      <a:lvl3pPr marL="898525" indent="-187325" algn="l" defTabSz="914400" rtl="0" eaLnBrk="1" latinLnBrk="0" hangingPunct="1">
        <a:lnSpc>
          <a:spcPct val="90000"/>
        </a:lnSpc>
        <a:spcBef>
          <a:spcPts val="500"/>
        </a:spcBef>
        <a:buFont typeface="Lucida Grande"/>
        <a:buChar char="-"/>
        <a:tabLst/>
        <a:defRPr sz="1400" b="0" i="0" kern="1200" baseline="0">
          <a:solidFill>
            <a:srgbClr val="001A70"/>
          </a:solidFill>
          <a:latin typeface="Work Sans Light"/>
          <a:ea typeface="+mn-ea"/>
          <a:cs typeface="Work Sans Light"/>
        </a:defRPr>
      </a:lvl3pPr>
      <a:lvl4pPr marL="1257300" indent="-180975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tabLst/>
        <a:defRPr sz="1400" b="0" i="0" kern="1200" baseline="0">
          <a:solidFill>
            <a:srgbClr val="001A70"/>
          </a:solidFill>
          <a:latin typeface="Work Sans Light"/>
          <a:ea typeface="+mn-ea"/>
          <a:cs typeface="Work Sans Light"/>
        </a:defRPr>
      </a:lvl4pPr>
      <a:lvl5pPr marL="1616075" indent="-184150" algn="l" defTabSz="914400" rtl="0" eaLnBrk="1" latinLnBrk="0" hangingPunct="1">
        <a:lnSpc>
          <a:spcPct val="90000"/>
        </a:lnSpc>
        <a:spcBef>
          <a:spcPts val="500"/>
        </a:spcBef>
        <a:buFont typeface="Lucida Grande"/>
        <a:buChar char="-"/>
        <a:tabLst/>
        <a:defRPr sz="1200" b="0" i="0" kern="1200" baseline="0">
          <a:solidFill>
            <a:srgbClr val="001A70"/>
          </a:solidFill>
          <a:latin typeface="Work Sans Light"/>
          <a:ea typeface="+mn-ea"/>
          <a:cs typeface="Work Sans Light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 5">
            <a:extLst>
              <a:ext uri="{FF2B5EF4-FFF2-40B4-BE49-F238E27FC236}">
                <a16:creationId xmlns:a16="http://schemas.microsoft.com/office/drawing/2014/main" id="{05F42D9E-F29F-A17D-AEEC-80B133C24679}"/>
              </a:ext>
            </a:extLst>
          </p:cNvPr>
          <p:cNvPicPr/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055452" y="310425"/>
            <a:ext cx="3686656" cy="6408712"/>
          </a:xfrm>
          <a:prstGeom prst="rect">
            <a:avLst/>
          </a:prstGeom>
        </p:spPr>
      </p:pic>
      <p:sp>
        <p:nvSpPr>
          <p:cNvPr id="5" name="Titre 4">
            <a:extLst>
              <a:ext uri="{FF2B5EF4-FFF2-40B4-BE49-F238E27FC236}">
                <a16:creationId xmlns:a16="http://schemas.microsoft.com/office/drawing/2014/main" id="{65ACC098-00F1-408C-9DC6-96CAA404DB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254766"/>
            <a:ext cx="12192000" cy="745456"/>
          </a:xfrm>
        </p:spPr>
        <p:txBody>
          <a:bodyPr>
            <a:normAutofit/>
          </a:bodyPr>
          <a:lstStyle/>
          <a:p>
            <a:pPr marL="0" indent="0">
              <a:spcBef>
                <a:spcPts val="1000"/>
              </a:spcBef>
              <a:buNone/>
            </a:pPr>
            <a:r>
              <a:rPr lang="fr-FR" dirty="0">
                <a:latin typeface="Work Sans ExtraLight"/>
              </a:rPr>
              <a:t>Corse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E51583A7-4B0B-292F-D8C2-C8B86B9D7B78}"/>
              </a:ext>
            </a:extLst>
          </p:cNvPr>
          <p:cNvSpPr/>
          <p:nvPr/>
        </p:nvSpPr>
        <p:spPr>
          <a:xfrm>
            <a:off x="1228165" y="5988423"/>
            <a:ext cx="1030941" cy="84268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" name="Organigramme : Connecteur 2">
            <a:extLst>
              <a:ext uri="{FF2B5EF4-FFF2-40B4-BE49-F238E27FC236}">
                <a16:creationId xmlns:a16="http://schemas.microsoft.com/office/drawing/2014/main" id="{64FE6AEF-1060-0C04-E8DA-E5F083A84F3F}"/>
              </a:ext>
            </a:extLst>
          </p:cNvPr>
          <p:cNvSpPr/>
          <p:nvPr/>
        </p:nvSpPr>
        <p:spPr>
          <a:xfrm>
            <a:off x="9467747" y="1794594"/>
            <a:ext cx="337483" cy="355918"/>
          </a:xfrm>
          <a:prstGeom prst="flowChartConnector">
            <a:avLst/>
          </a:prstGeom>
          <a:noFill/>
          <a:ln w="28575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4" name="Organigramme : Connecteur 3">
            <a:extLst>
              <a:ext uri="{FF2B5EF4-FFF2-40B4-BE49-F238E27FC236}">
                <a16:creationId xmlns:a16="http://schemas.microsoft.com/office/drawing/2014/main" id="{320D7870-3574-30E9-52A5-3ED3EFB62916}"/>
              </a:ext>
            </a:extLst>
          </p:cNvPr>
          <p:cNvSpPr/>
          <p:nvPr/>
        </p:nvSpPr>
        <p:spPr>
          <a:xfrm>
            <a:off x="8898780" y="1372035"/>
            <a:ext cx="337483" cy="355918"/>
          </a:xfrm>
          <a:prstGeom prst="flowChartConnector">
            <a:avLst/>
          </a:prstGeom>
          <a:noFill/>
          <a:ln w="28575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9" name="ZoneTexte 8">
            <a:extLst>
              <a:ext uri="{FF2B5EF4-FFF2-40B4-BE49-F238E27FC236}">
                <a16:creationId xmlns:a16="http://schemas.microsoft.com/office/drawing/2014/main" id="{44A37EC5-8FB3-1928-9D8E-8C30EEDC95B9}"/>
              </a:ext>
            </a:extLst>
          </p:cNvPr>
          <p:cNvSpPr txBox="1"/>
          <p:nvPr/>
        </p:nvSpPr>
        <p:spPr>
          <a:xfrm>
            <a:off x="367218" y="1147424"/>
            <a:ext cx="6094674" cy="424731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La révision du S3RENR est engagée en Corse.</a:t>
            </a:r>
          </a:p>
          <a:p>
            <a:endParaRPr lang="fr-FR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Dans l’attente de la révision du schéma, l</a:t>
            </a:r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es offres de raccordement sont suspendues sur les postes en rouge sur la carte, en raison de la saturation des capacités S2RENR et des capacités techniques du réseau.</a:t>
            </a:r>
          </a:p>
          <a:p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</a:t>
            </a:r>
            <a:endParaRPr lang="fr-FR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Les postes concernées sont :</a:t>
            </a:r>
          </a:p>
          <a:p>
            <a:pPr marL="342900" indent="-342900">
              <a:buFontTx/>
              <a:buChar char="-"/>
            </a:pPr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Biguglia</a:t>
            </a:r>
          </a:p>
          <a:p>
            <a:pPr marL="342900" indent="-342900">
              <a:buFontTx/>
              <a:buChar char="-"/>
            </a:pPr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Ghisonaccia</a:t>
            </a:r>
          </a:p>
          <a:p>
            <a:pPr marL="342900" indent="-342900">
              <a:buFontTx/>
              <a:buChar char="-"/>
            </a:pPr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Morosaglia</a:t>
            </a:r>
          </a:p>
          <a:p>
            <a:pPr marL="342900" indent="-342900">
              <a:buFontTx/>
              <a:buChar char="-"/>
            </a:pPr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Oletta</a:t>
            </a:r>
          </a:p>
          <a:p>
            <a:pPr marL="342900" indent="-342900">
              <a:buFontTx/>
              <a:buChar char="-"/>
            </a:pPr>
            <a:r>
              <a:rPr lang="fr-FR" kern="100" dirty="0" err="1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Pancherraccia</a:t>
            </a:r>
            <a:endParaRPr lang="fr-FR" kern="100" dirty="0">
              <a:solidFill>
                <a:srgbClr val="0B76A0"/>
              </a:solidFill>
              <a:latin typeface="Aptos" panose="020B0004020202020204" pitchFamily="34" charset="0"/>
              <a:cs typeface="Times New Roman" panose="02020603050405020304" pitchFamily="18" charset="0"/>
            </a:endParaRPr>
          </a:p>
          <a:p>
            <a:pPr marL="342900" indent="-342900">
              <a:buFontTx/>
              <a:buChar char="-"/>
            </a:pPr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Sisco</a:t>
            </a:r>
          </a:p>
          <a:p>
            <a:pPr marL="342900" indent="-342900">
              <a:buFontTx/>
              <a:buChar char="-"/>
            </a:pPr>
            <a:r>
              <a:rPr lang="fr-FR" kern="100" dirty="0" err="1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Travo</a:t>
            </a:r>
            <a:endParaRPr lang="fr-FR" kern="100" dirty="0">
              <a:solidFill>
                <a:srgbClr val="0B76A0"/>
              </a:solidFill>
              <a:latin typeface="Aptos" panose="020B00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7" name="Organigramme : Connecteur 6">
            <a:extLst>
              <a:ext uri="{FF2B5EF4-FFF2-40B4-BE49-F238E27FC236}">
                <a16:creationId xmlns:a16="http://schemas.microsoft.com/office/drawing/2014/main" id="{BCC5EE10-9838-1391-C1B2-CE9DC996A2DE}"/>
              </a:ext>
            </a:extLst>
          </p:cNvPr>
          <p:cNvSpPr/>
          <p:nvPr/>
        </p:nvSpPr>
        <p:spPr>
          <a:xfrm>
            <a:off x="9636488" y="591646"/>
            <a:ext cx="577849" cy="462593"/>
          </a:xfrm>
          <a:prstGeom prst="flowChartConnector">
            <a:avLst/>
          </a:prstGeom>
          <a:noFill/>
          <a:ln w="28575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8" name="Organigramme : Connecteur 7">
            <a:extLst>
              <a:ext uri="{FF2B5EF4-FFF2-40B4-BE49-F238E27FC236}">
                <a16:creationId xmlns:a16="http://schemas.microsoft.com/office/drawing/2014/main" id="{3FD84F60-C57B-047C-300C-4A6D48603A87}"/>
              </a:ext>
            </a:extLst>
          </p:cNvPr>
          <p:cNvSpPr/>
          <p:nvPr/>
        </p:nvSpPr>
        <p:spPr>
          <a:xfrm>
            <a:off x="9130264" y="2344366"/>
            <a:ext cx="337483" cy="355918"/>
          </a:xfrm>
          <a:prstGeom prst="flowChartConnector">
            <a:avLst/>
          </a:prstGeom>
          <a:noFill/>
          <a:ln w="28575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0" name="Organigramme : Connecteur 9">
            <a:extLst>
              <a:ext uri="{FF2B5EF4-FFF2-40B4-BE49-F238E27FC236}">
                <a16:creationId xmlns:a16="http://schemas.microsoft.com/office/drawing/2014/main" id="{7A24B448-9787-170E-D116-C3C1890E2C84}"/>
              </a:ext>
            </a:extLst>
          </p:cNvPr>
          <p:cNvSpPr/>
          <p:nvPr/>
        </p:nvSpPr>
        <p:spPr>
          <a:xfrm rot="650331">
            <a:off x="9380216" y="3943290"/>
            <a:ext cx="723533" cy="1657421"/>
          </a:xfrm>
          <a:prstGeom prst="flowChartConnector">
            <a:avLst/>
          </a:prstGeom>
          <a:noFill/>
          <a:ln w="28575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2862548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re 4">
            <a:extLst>
              <a:ext uri="{FF2B5EF4-FFF2-40B4-BE49-F238E27FC236}">
                <a16:creationId xmlns:a16="http://schemas.microsoft.com/office/drawing/2014/main" id="{65ACC098-00F1-408C-9DC6-96CAA404DB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91972"/>
            <a:ext cx="12190815" cy="84141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fr-FR" dirty="0">
                <a:latin typeface="Work Sans ExtraLight"/>
              </a:rPr>
              <a:t>Guadelo</a:t>
            </a:r>
            <a:r>
              <a:rPr lang="fr-FR" dirty="0">
                <a:solidFill>
                  <a:srgbClr val="1F88FF"/>
                </a:solidFill>
                <a:latin typeface="Work Sans ExtraLight" panose="00000300000000000000" pitchFamily="2" charset="0"/>
                <a:ea typeface="+mn-ea"/>
                <a:cs typeface="Arial" panose="020B0604020202020204" pitchFamily="34" charset="0"/>
              </a:rPr>
              <a:t>upe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48CA86C0-65F8-AB68-7265-8E1E49B2EF38}"/>
              </a:ext>
            </a:extLst>
          </p:cNvPr>
          <p:cNvSpPr/>
          <p:nvPr/>
        </p:nvSpPr>
        <p:spPr>
          <a:xfrm>
            <a:off x="1228165" y="5988423"/>
            <a:ext cx="1030941" cy="84268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7" name="ZoneTexte 36">
            <a:extLst>
              <a:ext uri="{FF2B5EF4-FFF2-40B4-BE49-F238E27FC236}">
                <a16:creationId xmlns:a16="http://schemas.microsoft.com/office/drawing/2014/main" id="{849FFE0F-0990-F58F-4EBC-B0CF0981037D}"/>
              </a:ext>
            </a:extLst>
          </p:cNvPr>
          <p:cNvSpPr txBox="1"/>
          <p:nvPr/>
        </p:nvSpPr>
        <p:spPr>
          <a:xfrm>
            <a:off x="439310" y="1387244"/>
            <a:ext cx="4808550" cy="424731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La révision du S2RENR est engagée en Guadeloupe.</a:t>
            </a:r>
          </a:p>
          <a:p>
            <a:endParaRPr lang="fr-FR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Dans l’attente de la révision du schéma, l</a:t>
            </a:r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es offres de raccordement sont suspendues sur les postes en rouge sur la carte, en raison de la saturation des capacités S2RENR et des capacités techniques du réseau.</a:t>
            </a:r>
          </a:p>
          <a:p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</a:t>
            </a:r>
            <a:endParaRPr lang="fr-FR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Les postes concernées sont :</a:t>
            </a:r>
          </a:p>
          <a:p>
            <a:pPr marL="285750" indent="-285750">
              <a:buFontTx/>
              <a:buChar char="-"/>
            </a:pPr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Besson</a:t>
            </a:r>
          </a:p>
          <a:p>
            <a:pPr marL="285750" indent="-285750">
              <a:buFontTx/>
              <a:buChar char="-"/>
            </a:pPr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Blanchet</a:t>
            </a:r>
          </a:p>
          <a:p>
            <a:pPr marL="285750" indent="-285750">
              <a:buFontTx/>
              <a:buChar char="-"/>
            </a:pPr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Gardel</a:t>
            </a:r>
          </a:p>
          <a:p>
            <a:pPr marL="285750" indent="-285750">
              <a:buFontTx/>
              <a:buChar char="-"/>
            </a:pPr>
            <a:r>
              <a:rPr lang="fr-FR" sz="18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Saint-François</a:t>
            </a:r>
          </a:p>
          <a:p>
            <a:pPr marL="285750" indent="-285750">
              <a:buFontTx/>
              <a:buChar char="-"/>
            </a:pPr>
            <a:r>
              <a:rPr lang="fr-FR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Sainte-Anne</a:t>
            </a:r>
            <a:endParaRPr lang="fr-FR" sz="1800" kern="100" dirty="0">
              <a:solidFill>
                <a:srgbClr val="0B76A0"/>
              </a:solidFill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39" name="Image 38">
            <a:extLst>
              <a:ext uri="{FF2B5EF4-FFF2-40B4-BE49-F238E27FC236}">
                <a16:creationId xmlns:a16="http://schemas.microsoft.com/office/drawing/2014/main" id="{40A20782-2091-4DC4-BD57-529123B790D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5407" y="1033382"/>
            <a:ext cx="4807026" cy="4432626"/>
          </a:xfrm>
          <a:prstGeom prst="rect">
            <a:avLst/>
          </a:prstGeom>
        </p:spPr>
      </p:pic>
      <p:sp>
        <p:nvSpPr>
          <p:cNvPr id="42" name="Forme libre : forme 41">
            <a:extLst>
              <a:ext uri="{FF2B5EF4-FFF2-40B4-BE49-F238E27FC236}">
                <a16:creationId xmlns:a16="http://schemas.microsoft.com/office/drawing/2014/main" id="{462640E2-C1CB-E135-9250-323773CFCFF0}"/>
              </a:ext>
            </a:extLst>
          </p:cNvPr>
          <p:cNvSpPr/>
          <p:nvPr/>
        </p:nvSpPr>
        <p:spPr>
          <a:xfrm>
            <a:off x="8245503" y="2140144"/>
            <a:ext cx="2656930" cy="1549262"/>
          </a:xfrm>
          <a:custGeom>
            <a:avLst/>
            <a:gdLst>
              <a:gd name="connsiteX0" fmla="*/ 119305 w 2208009"/>
              <a:gd name="connsiteY0" fmla="*/ 897255 h 1573127"/>
              <a:gd name="connsiteX1" fmla="*/ 715653 w 2208009"/>
              <a:gd name="connsiteY1" fmla="*/ 70320 h 1573127"/>
              <a:gd name="connsiteX2" fmla="*/ 1900398 w 2208009"/>
              <a:gd name="connsiteY2" fmla="*/ 118027 h 1573127"/>
              <a:gd name="connsiteX3" fmla="*/ 2194596 w 2208009"/>
              <a:gd name="connsiteY3" fmla="*/ 714375 h 1573127"/>
              <a:gd name="connsiteX4" fmla="*/ 2035570 w 2208009"/>
              <a:gd name="connsiteY4" fmla="*/ 1318674 h 1573127"/>
              <a:gd name="connsiteX5" fmla="*/ 993949 w 2208009"/>
              <a:gd name="connsiteY5" fmla="*/ 1573116 h 1573127"/>
              <a:gd name="connsiteX6" fmla="*/ 79549 w 2208009"/>
              <a:gd name="connsiteY6" fmla="*/ 1310723 h 1573127"/>
              <a:gd name="connsiteX7" fmla="*/ 119305 w 2208009"/>
              <a:gd name="connsiteY7" fmla="*/ 897255 h 15731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208009" h="1573127">
                <a:moveTo>
                  <a:pt x="119305" y="897255"/>
                </a:moveTo>
                <a:cubicBezTo>
                  <a:pt x="225322" y="690521"/>
                  <a:pt x="418804" y="200191"/>
                  <a:pt x="715653" y="70320"/>
                </a:cubicBezTo>
                <a:cubicBezTo>
                  <a:pt x="1012502" y="-59551"/>
                  <a:pt x="1653908" y="10685"/>
                  <a:pt x="1900398" y="118027"/>
                </a:cubicBezTo>
                <a:cubicBezTo>
                  <a:pt x="2146888" y="225369"/>
                  <a:pt x="2172067" y="514267"/>
                  <a:pt x="2194596" y="714375"/>
                </a:cubicBezTo>
                <a:cubicBezTo>
                  <a:pt x="2217125" y="914483"/>
                  <a:pt x="2235678" y="1175551"/>
                  <a:pt x="2035570" y="1318674"/>
                </a:cubicBezTo>
                <a:cubicBezTo>
                  <a:pt x="1835462" y="1461797"/>
                  <a:pt x="1319952" y="1574441"/>
                  <a:pt x="993949" y="1573116"/>
                </a:cubicBezTo>
                <a:cubicBezTo>
                  <a:pt x="667946" y="1571791"/>
                  <a:pt x="225323" y="1429992"/>
                  <a:pt x="79549" y="1310723"/>
                </a:cubicBezTo>
                <a:cubicBezTo>
                  <a:pt x="-66225" y="1191454"/>
                  <a:pt x="13288" y="1103989"/>
                  <a:pt x="119305" y="897255"/>
                </a:cubicBezTo>
                <a:close/>
              </a:path>
            </a:pathLst>
          </a:custGeom>
          <a:noFill/>
          <a:ln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0959202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re 4">
            <a:extLst>
              <a:ext uri="{FF2B5EF4-FFF2-40B4-BE49-F238E27FC236}">
                <a16:creationId xmlns:a16="http://schemas.microsoft.com/office/drawing/2014/main" id="{65ACC098-00F1-408C-9DC6-96CAA404DB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211986"/>
            <a:ext cx="12192000" cy="745456"/>
          </a:xfrm>
        </p:spPr>
        <p:txBody>
          <a:bodyPr>
            <a:normAutofit/>
          </a:bodyPr>
          <a:lstStyle/>
          <a:p>
            <a:pPr marL="0" indent="0">
              <a:spcBef>
                <a:spcPts val="1000"/>
              </a:spcBef>
              <a:buNone/>
            </a:pPr>
            <a:r>
              <a:rPr lang="fr-FR" dirty="0">
                <a:latin typeface="Work Sans ExtraLight"/>
              </a:rPr>
              <a:t>Guyane</a:t>
            </a:r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F682AB0A-8A35-F6C6-CE70-2C10FBA70EE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13999" y="1691692"/>
            <a:ext cx="5949970" cy="4299777"/>
          </a:xfrm>
          <a:prstGeom prst="rect">
            <a:avLst/>
          </a:prstGeom>
        </p:spPr>
      </p:pic>
      <p:sp>
        <p:nvSpPr>
          <p:cNvPr id="7" name="Espace réservé du texte 5">
            <a:extLst>
              <a:ext uri="{FF2B5EF4-FFF2-40B4-BE49-F238E27FC236}">
                <a16:creationId xmlns:a16="http://schemas.microsoft.com/office/drawing/2014/main" id="{F8CA2ACA-2032-4DEB-FBA0-BF76418ADD4D}"/>
              </a:ext>
            </a:extLst>
          </p:cNvPr>
          <p:cNvSpPr txBox="1">
            <a:spLocks/>
          </p:cNvSpPr>
          <p:nvPr/>
        </p:nvSpPr>
        <p:spPr>
          <a:xfrm>
            <a:off x="128031" y="996696"/>
            <a:ext cx="5949969" cy="5737479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La révision du S2RENR est engagée en Guyane.</a:t>
            </a:r>
          </a:p>
          <a:p>
            <a:pPr marL="0" indent="0">
              <a:buNone/>
            </a:pPr>
            <a:endParaRPr lang="fr-FR" sz="16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Dans l’attente de la révision du schéma, les </a:t>
            </a: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offres de raccordement sont suspendues sur les postes en rouge sur la carte, en raison de la saturation des capacités S2RENR et des capacités techniques du réseau.</a:t>
            </a: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</a:t>
            </a:r>
            <a:endParaRPr lang="fr-FR" sz="16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Les postes concernées sont :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ELA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Etoile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Kourou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Macouria</a:t>
            </a:r>
          </a:p>
          <a:p>
            <a:pPr>
              <a:buFontTx/>
              <a:buChar char="-"/>
            </a:pPr>
            <a:r>
              <a:rPr lang="fr-FR" sz="1600" kern="100" dirty="0" err="1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Organabo</a:t>
            </a:r>
            <a:endParaRPr lang="fr-FR" sz="1600" kern="100" dirty="0">
              <a:solidFill>
                <a:srgbClr val="0B76A0"/>
              </a:solidFill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Petit Saut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Saint Laurent*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TDF</a:t>
            </a:r>
          </a:p>
          <a:p>
            <a:pPr marL="0" indent="0">
              <a:buNone/>
            </a:pPr>
            <a:r>
              <a:rPr lang="fr-FR" sz="10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* à l’exception des projets répondant aux exigences du cahier des charges de puissance garantie dans l’ouest guyanais</a:t>
            </a:r>
            <a:endParaRPr lang="fr-FR" sz="1000" kern="100" dirty="0">
              <a:solidFill>
                <a:srgbClr val="0B76A0"/>
              </a:solidFill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marR="0" lvl="0" indent="0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057C8"/>
              </a:solidFill>
              <a:effectLst/>
              <a:uLnTx/>
              <a:uFillTx/>
              <a:latin typeface="Calibri" panose="020F05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Ellipse 7">
            <a:extLst>
              <a:ext uri="{FF2B5EF4-FFF2-40B4-BE49-F238E27FC236}">
                <a16:creationId xmlns:a16="http://schemas.microsoft.com/office/drawing/2014/main" id="{CE923D2C-4FFD-0943-9E39-F8D71A227F99}"/>
              </a:ext>
            </a:extLst>
          </p:cNvPr>
          <p:cNvSpPr/>
          <p:nvPr/>
        </p:nvSpPr>
        <p:spPr>
          <a:xfrm rot="2154551">
            <a:off x="5947482" y="1858937"/>
            <a:ext cx="5084673" cy="3048832"/>
          </a:xfrm>
          <a:prstGeom prst="ellipse">
            <a:avLst/>
          </a:prstGeom>
          <a:noFill/>
          <a:ln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50951050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 15">
            <a:extLst>
              <a:ext uri="{FF2B5EF4-FFF2-40B4-BE49-F238E27FC236}">
                <a16:creationId xmlns:a16="http://schemas.microsoft.com/office/drawing/2014/main" id="{4284A29C-8D0B-4632-5CE5-20A2E4F3588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829252" y="230533"/>
            <a:ext cx="6354428" cy="6818578"/>
          </a:xfrm>
          <a:prstGeom prst="rect">
            <a:avLst/>
          </a:prstGeom>
        </p:spPr>
      </p:pic>
      <p:sp>
        <p:nvSpPr>
          <p:cNvPr id="5" name="Titre 4">
            <a:extLst>
              <a:ext uri="{FF2B5EF4-FFF2-40B4-BE49-F238E27FC236}">
                <a16:creationId xmlns:a16="http://schemas.microsoft.com/office/drawing/2014/main" id="{65ACC098-00F1-408C-9DC6-96CAA404DB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337348"/>
            <a:ext cx="12192000" cy="745456"/>
          </a:xfrm>
        </p:spPr>
        <p:txBody>
          <a:bodyPr>
            <a:normAutofit/>
          </a:bodyPr>
          <a:lstStyle/>
          <a:p>
            <a:pPr marL="0" indent="0">
              <a:spcBef>
                <a:spcPts val="1000"/>
              </a:spcBef>
              <a:buNone/>
            </a:pPr>
            <a:r>
              <a:rPr lang="fr-FR" dirty="0">
                <a:latin typeface="Work Sans ExtraLight"/>
              </a:rPr>
              <a:t>Martinique</a:t>
            </a:r>
          </a:p>
        </p:txBody>
      </p:sp>
      <p:sp>
        <p:nvSpPr>
          <p:cNvPr id="6" name="Forme libre : forme 5">
            <a:extLst>
              <a:ext uri="{FF2B5EF4-FFF2-40B4-BE49-F238E27FC236}">
                <a16:creationId xmlns:a16="http://schemas.microsoft.com/office/drawing/2014/main" id="{D1BC3EB5-32DB-3FBE-FD86-121C580350C4}"/>
              </a:ext>
            </a:extLst>
          </p:cNvPr>
          <p:cNvSpPr/>
          <p:nvPr/>
        </p:nvSpPr>
        <p:spPr>
          <a:xfrm>
            <a:off x="6388509" y="740664"/>
            <a:ext cx="3783540" cy="3157090"/>
          </a:xfrm>
          <a:custGeom>
            <a:avLst/>
            <a:gdLst>
              <a:gd name="connsiteX0" fmla="*/ 309470 w 4285168"/>
              <a:gd name="connsiteY0" fmla="*/ 792679 h 3483426"/>
              <a:gd name="connsiteX1" fmla="*/ 1863950 w 4285168"/>
              <a:gd name="connsiteY1" fmla="*/ 88591 h 3483426"/>
              <a:gd name="connsiteX2" fmla="*/ 2842358 w 4285168"/>
              <a:gd name="connsiteY2" fmla="*/ 79447 h 3483426"/>
              <a:gd name="connsiteX3" fmla="*/ 4031078 w 4285168"/>
              <a:gd name="connsiteY3" fmla="*/ 719527 h 3483426"/>
              <a:gd name="connsiteX4" fmla="*/ 4213958 w 4285168"/>
              <a:gd name="connsiteY4" fmla="*/ 1697935 h 3483426"/>
              <a:gd name="connsiteX5" fmla="*/ 3116678 w 4285168"/>
              <a:gd name="connsiteY5" fmla="*/ 2365447 h 3483426"/>
              <a:gd name="connsiteX6" fmla="*/ 1571342 w 4285168"/>
              <a:gd name="connsiteY6" fmla="*/ 3014671 h 3483426"/>
              <a:gd name="connsiteX7" fmla="*/ 437486 w 4285168"/>
              <a:gd name="connsiteY7" fmla="*/ 3453583 h 3483426"/>
              <a:gd name="connsiteX8" fmla="*/ 7718 w 4285168"/>
              <a:gd name="connsiteY8" fmla="*/ 2164279 h 3483426"/>
              <a:gd name="connsiteX9" fmla="*/ 309470 w 4285168"/>
              <a:gd name="connsiteY9" fmla="*/ 792679 h 348342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4285168" h="3483426">
                <a:moveTo>
                  <a:pt x="309470" y="792679"/>
                </a:moveTo>
                <a:cubicBezTo>
                  <a:pt x="618842" y="446731"/>
                  <a:pt x="1441802" y="207463"/>
                  <a:pt x="1863950" y="88591"/>
                </a:cubicBezTo>
                <a:cubicBezTo>
                  <a:pt x="2286098" y="-30281"/>
                  <a:pt x="2481170" y="-25709"/>
                  <a:pt x="2842358" y="79447"/>
                </a:cubicBezTo>
                <a:cubicBezTo>
                  <a:pt x="3203546" y="184603"/>
                  <a:pt x="3802478" y="449779"/>
                  <a:pt x="4031078" y="719527"/>
                </a:cubicBezTo>
                <a:cubicBezTo>
                  <a:pt x="4259678" y="989275"/>
                  <a:pt x="4366358" y="1423615"/>
                  <a:pt x="4213958" y="1697935"/>
                </a:cubicBezTo>
                <a:cubicBezTo>
                  <a:pt x="4061558" y="1972255"/>
                  <a:pt x="3557114" y="2145991"/>
                  <a:pt x="3116678" y="2365447"/>
                </a:cubicBezTo>
                <a:cubicBezTo>
                  <a:pt x="2676242" y="2584903"/>
                  <a:pt x="2017874" y="2833315"/>
                  <a:pt x="1571342" y="3014671"/>
                </a:cubicBezTo>
                <a:cubicBezTo>
                  <a:pt x="1124810" y="3196027"/>
                  <a:pt x="698090" y="3595315"/>
                  <a:pt x="437486" y="3453583"/>
                </a:cubicBezTo>
                <a:cubicBezTo>
                  <a:pt x="176882" y="3311851"/>
                  <a:pt x="32102" y="2612335"/>
                  <a:pt x="7718" y="2164279"/>
                </a:cubicBezTo>
                <a:cubicBezTo>
                  <a:pt x="-16666" y="1716223"/>
                  <a:pt x="98" y="1138627"/>
                  <a:pt x="309470" y="792679"/>
                </a:cubicBezTo>
                <a:close/>
              </a:path>
            </a:pathLst>
          </a:custGeom>
          <a:noFill/>
          <a:ln w="127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Espace réservé du texte 5">
            <a:extLst>
              <a:ext uri="{FF2B5EF4-FFF2-40B4-BE49-F238E27FC236}">
                <a16:creationId xmlns:a16="http://schemas.microsoft.com/office/drawing/2014/main" id="{F8CA2ACA-2032-4DEB-FBA0-BF76418ADD4D}"/>
              </a:ext>
            </a:extLst>
          </p:cNvPr>
          <p:cNvSpPr txBox="1">
            <a:spLocks/>
          </p:cNvSpPr>
          <p:nvPr/>
        </p:nvSpPr>
        <p:spPr>
          <a:xfrm>
            <a:off x="302150" y="1288011"/>
            <a:ext cx="6013557" cy="4684026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La révision du S2RENR est engagée en Martinique.</a:t>
            </a:r>
          </a:p>
          <a:p>
            <a:pPr marL="0" indent="0">
              <a:buNone/>
            </a:pPr>
            <a:endParaRPr lang="fr-FR" sz="16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Dans l’attente de la révision du schéma, </a:t>
            </a: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</a:t>
            </a: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es offres de raccordement sont suspendues sur les postes en rouge sur la carte, en raison de la saturation des capacités S2RENR et des capacités techniques du réseau.</a:t>
            </a: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</a:t>
            </a:r>
            <a:endParaRPr lang="fr-FR" sz="16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Les postes concernées sont :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Bellefontaine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Marigot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Saint-Pierre</a:t>
            </a:r>
          </a:p>
          <a:p>
            <a:pPr>
              <a:buFontTx/>
              <a:buChar char="-"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Trinité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6D24F6F9-AE8D-D0FF-F867-D3433D234EAB}"/>
              </a:ext>
            </a:extLst>
          </p:cNvPr>
          <p:cNvSpPr/>
          <p:nvPr/>
        </p:nvSpPr>
        <p:spPr>
          <a:xfrm>
            <a:off x="1228165" y="5988423"/>
            <a:ext cx="1030941" cy="84268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2083392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re 4">
            <a:extLst>
              <a:ext uri="{FF2B5EF4-FFF2-40B4-BE49-F238E27FC236}">
                <a16:creationId xmlns:a16="http://schemas.microsoft.com/office/drawing/2014/main" id="{65ACC098-00F1-408C-9DC6-96CAA404DB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337348"/>
            <a:ext cx="12192000" cy="745456"/>
          </a:xfrm>
        </p:spPr>
        <p:txBody>
          <a:bodyPr>
            <a:normAutofit/>
          </a:bodyPr>
          <a:lstStyle/>
          <a:p>
            <a:pPr marL="0" indent="0">
              <a:spcBef>
                <a:spcPts val="1000"/>
              </a:spcBef>
              <a:buNone/>
            </a:pPr>
            <a:r>
              <a:rPr lang="fr-FR" dirty="0">
                <a:latin typeface="Work Sans ExtraLight"/>
              </a:rPr>
              <a:t>Réunion</a:t>
            </a:r>
          </a:p>
        </p:txBody>
      </p:sp>
      <p:sp>
        <p:nvSpPr>
          <p:cNvPr id="7" name="Espace réservé du texte 5">
            <a:extLst>
              <a:ext uri="{FF2B5EF4-FFF2-40B4-BE49-F238E27FC236}">
                <a16:creationId xmlns:a16="http://schemas.microsoft.com/office/drawing/2014/main" id="{F8CA2ACA-2032-4DEB-FBA0-BF76418ADD4D}"/>
              </a:ext>
            </a:extLst>
          </p:cNvPr>
          <p:cNvSpPr txBox="1">
            <a:spLocks/>
          </p:cNvSpPr>
          <p:nvPr/>
        </p:nvSpPr>
        <p:spPr>
          <a:xfrm>
            <a:off x="302150" y="1288011"/>
            <a:ext cx="5450257" cy="4684026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La révision du S2RENR est engagée </a:t>
            </a: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à</a:t>
            </a: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la Réunion.</a:t>
            </a:r>
          </a:p>
          <a:p>
            <a:pPr marL="0" indent="0">
              <a:buNone/>
            </a:pPr>
            <a:endParaRPr lang="fr-FR" sz="16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Dans l’attente de la révision du schéma, </a:t>
            </a: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</a:t>
            </a: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es offres de raccordement sont suspendues sur les postes en rouge sur la carte, en raison de la saturation des capacités S2RENR et des capacités techniques du réseau.</a:t>
            </a: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</a:t>
            </a:r>
            <a:endParaRPr lang="fr-FR" sz="16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Les postes concernées sont :</a:t>
            </a:r>
          </a:p>
          <a:p>
            <a:pPr marL="0" indent="0">
              <a:buNone/>
            </a:pPr>
            <a:r>
              <a:rPr lang="fr-FR" sz="18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  </a:t>
            </a: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   - </a:t>
            </a:r>
            <a:r>
              <a:rPr lang="fr-FR" sz="1600" kern="100" dirty="0" err="1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Beaufonds</a:t>
            </a: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                                                - RDE</a:t>
            </a: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     - Sainte-Rose                                             - Abondance</a:t>
            </a: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     - Saint-André                                              - Bois Rouge</a:t>
            </a:r>
          </a:p>
          <a:p>
            <a:pPr marL="0" indent="0">
              <a:buNone/>
            </a:pPr>
            <a:r>
              <a:rPr lang="fr-FR" sz="1600" kern="100" dirty="0">
                <a:solidFill>
                  <a:srgbClr val="0B76A0"/>
                </a:solidFill>
                <a:latin typeface="Aptos" panose="020B0004020202020204" pitchFamily="34" charset="0"/>
                <a:cs typeface="Times New Roman" panose="02020603050405020304" pitchFamily="18" charset="0"/>
              </a:rPr>
              <a:t>     - Sainte-Marie                                           - Takamaka</a:t>
            </a:r>
          </a:p>
          <a:p>
            <a:pPr marL="0" indent="0">
              <a:buNone/>
            </a:pPr>
            <a:endParaRPr lang="fr-FR" sz="1600" kern="100" dirty="0">
              <a:solidFill>
                <a:srgbClr val="0B76A0"/>
              </a:solidFill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6D24F6F9-AE8D-D0FF-F867-D3433D234EAB}"/>
              </a:ext>
            </a:extLst>
          </p:cNvPr>
          <p:cNvSpPr/>
          <p:nvPr/>
        </p:nvSpPr>
        <p:spPr>
          <a:xfrm>
            <a:off x="1228165" y="5988423"/>
            <a:ext cx="1030941" cy="84268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BDB79FD-0FED-487C-B4C2-9F021FA5AC1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52407" y="1124300"/>
            <a:ext cx="6090185" cy="5011448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Ellipse 3">
            <a:extLst>
              <a:ext uri="{FF2B5EF4-FFF2-40B4-BE49-F238E27FC236}">
                <a16:creationId xmlns:a16="http://schemas.microsoft.com/office/drawing/2014/main" id="{026DC48C-F9BA-EDAE-9B8B-8D542095AF11}"/>
              </a:ext>
            </a:extLst>
          </p:cNvPr>
          <p:cNvSpPr/>
          <p:nvPr/>
        </p:nvSpPr>
        <p:spPr>
          <a:xfrm rot="19260277">
            <a:off x="8675576" y="1130617"/>
            <a:ext cx="1631504" cy="3167146"/>
          </a:xfrm>
          <a:prstGeom prst="ellipse">
            <a:avLst/>
          </a:prstGeom>
          <a:noFill/>
          <a:ln w="127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109808657"/>
      </p:ext>
    </p:extLst>
  </p:cSld>
  <p:clrMapOvr>
    <a:masterClrMapping/>
  </p:clrMapOvr>
</p:sld>
</file>

<file path=ppt/theme/theme1.xml><?xml version="1.0" encoding="utf-8"?>
<a:theme xmlns:a="http://schemas.openxmlformats.org/drawingml/2006/main" name="Conception personnalisée">
  <a:themeElements>
    <a:clrScheme name="EDF_BLEU">
      <a:dk1>
        <a:sysClr val="windowText" lastClr="000000"/>
      </a:dk1>
      <a:lt1>
        <a:sysClr val="window" lastClr="FFFFFF"/>
      </a:lt1>
      <a:dk2>
        <a:srgbClr val="000000"/>
      </a:dk2>
      <a:lt2>
        <a:srgbClr val="FFFFFF"/>
      </a:lt2>
      <a:accent1>
        <a:srgbClr val="001A70"/>
      </a:accent1>
      <a:accent2>
        <a:srgbClr val="1057C8"/>
      </a:accent2>
      <a:accent3>
        <a:srgbClr val="1089FF"/>
      </a:accent3>
      <a:accent4>
        <a:srgbClr val="FFB210"/>
      </a:accent4>
      <a:accent5>
        <a:srgbClr val="FF861D"/>
      </a:accent5>
      <a:accent6>
        <a:srgbClr val="FE5716"/>
      </a:accent6>
      <a:hlink>
        <a:srgbClr val="001A70"/>
      </a:hlink>
      <a:folHlink>
        <a:srgbClr val="1057C8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6E0051D8A42BAE499F21A3335D4B3E3F" ma:contentTypeVersion="16" ma:contentTypeDescription="Crée un document." ma:contentTypeScope="" ma:versionID="5f9d61c13c44fb12d6e4dc21544840d8">
  <xsd:schema xmlns:xsd="http://www.w3.org/2001/XMLSchema" xmlns:xs="http://www.w3.org/2001/XMLSchema" xmlns:p="http://schemas.microsoft.com/office/2006/metadata/properties" xmlns:ns2="293fdf56-0cb3-4541-a8a6-a9034ee136ed" xmlns:ns3="8ab0a645-d9d0-42f1-89a7-583f694c537c" targetNamespace="http://schemas.microsoft.com/office/2006/metadata/properties" ma:root="true" ma:fieldsID="3c66ebf9101a578c0f08789469b8aba9" ns2:_="" ns3:_="">
    <xsd:import namespace="293fdf56-0cb3-4541-a8a6-a9034ee136ed"/>
    <xsd:import namespace="8ab0a645-d9d0-42f1-89a7-583f694c537c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  <xsd:element ref="ns2:MediaServiceDateTaken" minOccurs="0"/>
                <xsd:element ref="ns2:MediaLengthInSeconds" minOccurs="0"/>
                <xsd:element ref="ns2:MediaServiceLocation" minOccurs="0"/>
                <xsd:element ref="ns2:MediaServiceObjectDetectorVersion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93fdf56-0cb3-4541-a8a6-a9034ee136e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lcf76f155ced4ddcb4097134ff3c332f" ma:index="11" nillable="true" ma:taxonomy="true" ma:internalName="lcf76f155ced4ddcb4097134ff3c332f" ma:taxonomyFieldName="MediaServiceImageTags" ma:displayName="Balises d’images" ma:readOnly="false" ma:fieldId="{5cf76f15-5ced-4ddc-b409-7134ff3c332f}" ma:taxonomyMulti="true" ma:sspId="f8560cf4-0f35-47ab-8ecf-36cddf919342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20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LengthInSeconds" ma:index="21" nillable="true" ma:displayName="MediaLengthInSeconds" ma:hidden="true" ma:internalName="MediaLengthInSeconds" ma:readOnly="true">
      <xsd:simpleType>
        <xsd:restriction base="dms:Unknown"/>
      </xsd:simpleType>
    </xsd:element>
    <xsd:element name="MediaServiceLocation" ma:index="22" nillable="true" ma:displayName="Location" ma:indexed="true" ma:internalName="MediaServiceLocation" ma:readOnly="true">
      <xsd:simpleType>
        <xsd:restriction base="dms:Text"/>
      </xsd:simpleType>
    </xsd:element>
    <xsd:element name="MediaServiceObjectDetectorVersions" ma:index="23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8ab0a645-d9d0-42f1-89a7-583f694c537c" elementFormDefault="qualified">
    <xsd:import namespace="http://schemas.microsoft.com/office/2006/documentManagement/types"/>
    <xsd:import namespace="http://schemas.microsoft.com/office/infopath/2007/PartnerControls"/>
    <xsd:element name="TaxCatchAll" ma:index="12" nillable="true" ma:displayName="Taxonomy Catch All Column" ma:hidden="true" ma:list="{8ea5b0ec-2790-4e9a-b5b4-01efd8908092}" ma:internalName="TaxCatchAll" ma:showField="CatchAllData" ma:web="8ab0a645-d9d0-42f1-89a7-583f694c537c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18" nillable="true" ma:displayName="Partagé avec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9" nillable="true" ma:displayName="Partagé avec dé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ype de contenu"/>
        <xsd:element ref="dc:title" minOccurs="0" maxOccurs="1" ma:index="4" ma:displayName="Titr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E6D85A1A-5348-45C7-93DC-DBA12F13EADA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293fdf56-0cb3-4541-a8a6-a9034ee136ed"/>
    <ds:schemaRef ds:uri="8ab0a645-d9d0-42f1-89a7-583f694c537c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3A8C5454-41B5-498A-B5E9-2DA75672BDBF}">
  <ds:schemaRefs>
    <ds:schemaRef ds:uri="http://schemas.microsoft.com/sharepoint/v3/contenttype/forms"/>
  </ds:schemaRefs>
</ds:datastoreItem>
</file>

<file path=docMetadata/LabelInfo.xml><?xml version="1.0" encoding="utf-8"?>
<clbl:labelList xmlns:clbl="http://schemas.microsoft.com/office/2020/mipLabelMetadata">
  <clbl:label id="{2d26f538-337a-4593-a7e6-123667b1a538}" enabled="1" method="Standard" siteId="{e242425b-70fc-44dc-9ddf-c21e304e6c80}" contentBits="0" removed="0"/>
</clbl:labelList>
</file>

<file path=docProps/app.xml><?xml version="1.0" encoding="utf-8"?>
<Properties xmlns="http://schemas.openxmlformats.org/officeDocument/2006/extended-properties" xmlns:vt="http://schemas.openxmlformats.org/officeDocument/2006/docPropsVTypes">
  <Template>CODIR 2023.06.17 - PDV HTA - v05</Template>
  <TotalTime>12007</TotalTime>
  <Words>345</Words>
  <Application>Microsoft Office PowerPoint</Application>
  <PresentationFormat>Grand écran</PresentationFormat>
  <Paragraphs>67</Paragraphs>
  <Slides>5</Slides>
  <Notes>4</Notes>
  <HiddenSlides>0</HiddenSlides>
  <MMClips>0</MMClips>
  <ScaleCrop>false</ScaleCrop>
  <HeadingPairs>
    <vt:vector size="6" baseType="variant">
      <vt:variant>
        <vt:lpstr>Polices utilisées</vt:lpstr>
      </vt:variant>
      <vt:variant>
        <vt:i4>9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5</vt:i4>
      </vt:variant>
    </vt:vector>
  </HeadingPairs>
  <TitlesOfParts>
    <vt:vector size="15" baseType="lpstr">
      <vt:lpstr>Aptos</vt:lpstr>
      <vt:lpstr>Arial</vt:lpstr>
      <vt:lpstr>Calibri</vt:lpstr>
      <vt:lpstr>Lucida Grande</vt:lpstr>
      <vt:lpstr>Police système</vt:lpstr>
      <vt:lpstr>Work Sans ExtraLight</vt:lpstr>
      <vt:lpstr>Work Sans ExtraLight Roman</vt:lpstr>
      <vt:lpstr>Work Sans Light</vt:lpstr>
      <vt:lpstr>Work Sans Regular Roman</vt:lpstr>
      <vt:lpstr>Conception personnalisée</vt:lpstr>
      <vt:lpstr>Corse</vt:lpstr>
      <vt:lpstr>Guadeloupe</vt:lpstr>
      <vt:lpstr>Guyane</vt:lpstr>
      <vt:lpstr>Martinique</vt:lpstr>
      <vt:lpstr>Réunion</vt:lpstr>
    </vt:vector>
  </TitlesOfParts>
  <Company>Enedis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MARTIAL JOSEPH</dc:creator>
  <cp:lastModifiedBy>CARESMEL Regine</cp:lastModifiedBy>
  <cp:revision>189</cp:revision>
  <dcterms:created xsi:type="dcterms:W3CDTF">2023-10-06T09:41:20Z</dcterms:created>
  <dcterms:modified xsi:type="dcterms:W3CDTF">2025-06-27T04:22:02Z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PPTimizDate">
    <vt:filetime>2024-11-20T13:40:33Z</vt:filetime>
  </property>
  <property fmtid="{D5CDD505-2E9C-101B-9397-08002B2CF9AE}" pid="3" name="MSIP_Label_2d26f538-337a-4593-a7e6-123667b1a538_Enabled">
    <vt:lpwstr>true</vt:lpwstr>
  </property>
  <property fmtid="{D5CDD505-2E9C-101B-9397-08002B2CF9AE}" pid="4" name="MSIP_Label_2d26f538-337a-4593-a7e6-123667b1a538_SetDate">
    <vt:lpwstr>2023-10-24T06:44:32Z</vt:lpwstr>
  </property>
  <property fmtid="{D5CDD505-2E9C-101B-9397-08002B2CF9AE}" pid="5" name="MSIP_Label_2d26f538-337a-4593-a7e6-123667b1a538_Method">
    <vt:lpwstr>Standard</vt:lpwstr>
  </property>
  <property fmtid="{D5CDD505-2E9C-101B-9397-08002B2CF9AE}" pid="6" name="MSIP_Label_2d26f538-337a-4593-a7e6-123667b1a538_Name">
    <vt:lpwstr>C1 Interne</vt:lpwstr>
  </property>
  <property fmtid="{D5CDD505-2E9C-101B-9397-08002B2CF9AE}" pid="7" name="MSIP_Label_2d26f538-337a-4593-a7e6-123667b1a538_SiteId">
    <vt:lpwstr>e242425b-70fc-44dc-9ddf-c21e304e6c80</vt:lpwstr>
  </property>
  <property fmtid="{D5CDD505-2E9C-101B-9397-08002B2CF9AE}" pid="8" name="MSIP_Label_2d26f538-337a-4593-a7e6-123667b1a538_ActionId">
    <vt:lpwstr>a62a84f8-2601-4b8d-8c88-4830ec33c87f</vt:lpwstr>
  </property>
  <property fmtid="{D5CDD505-2E9C-101B-9397-08002B2CF9AE}" pid="9" name="MSIP_Label_2d26f538-337a-4593-a7e6-123667b1a538_ContentBits">
    <vt:lpwstr>0</vt:lpwstr>
  </property>
</Properties>
</file>